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notesMasterIdLst>
    <p:notesMasterId r:id="rId26"/>
  </p:notesMasterIdLst>
  <p:handoutMasterIdLst>
    <p:handoutMasterId r:id="rId27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AD6BDA0-571C-4C9C-8EF6-9B93DC00D94B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61B969E-2F47-48D1-8324-0C0350FFA9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AFB1363-84DB-4C2A-8B57-604E7E1B80FC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9B90B16-91B1-41EB-98F4-0047700147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A%D0%BE%D0%BD%D1%86%D0%B5%D0%B2%D0%BE%D0%B9_%D1%8D%D1%84%D1%84%D0%B5%D0%BA%D1%82" TargetMode="External"/><Relationship Id="rId7" Type="http://schemas.openxmlformats.org/officeDocument/2006/relationships/hyperlink" Target="http://ru.wikipedia.org/wiki/%D0%93%D1%80%D0%B0%D1%84%D0%B8%D1%82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ru.wikipedia.org/wiki/%D0%9A%D0%B0%D1%80%D0%B1%D0%B8%D0%B4_%D0%B1%D0%BE%D1%80%D0%B0" TargetMode="External"/><Relationship Id="rId5" Type="http://schemas.openxmlformats.org/officeDocument/2006/relationships/hyperlink" Target="http://ru.wikipedia.org/wiki/%D0%A0%D0%B5%D0%B0%D0%BA%D1%82%D0%B8%D0%B2%D0%BD%D0%BE%D1%81%D1%82%D1%8C" TargetMode="External"/><Relationship Id="rId4" Type="http://schemas.openxmlformats.org/officeDocument/2006/relationships/hyperlink" Target="http://ru.wikipedia.org/wiki/%D0%90%D0%B2%D0%B0%D1%80%D0%B8%D1%8F_%D0%BD%D0%B0_%D0%A7%D0%B5%D1%80%D0%BD%D0%BE%D0%B1%D1%8B%D0%BB%D1%8C%D1%81%D0%BA%D0%BE%D0%B9_%D0%90%D0%AD%D0%A1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tabLst>
                <a:tab pos="2743200" algn="l"/>
              </a:tabLst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«Концевой эффект»	</a:t>
            </a:r>
            <a:endParaRPr lang="ru-RU" smtClean="0">
              <a:cs typeface="Times New Roman" pitchFamily="18" charset="0"/>
            </a:endParaRPr>
          </a:p>
          <a:p>
            <a:pPr>
              <a:spcBef>
                <a:spcPct val="0"/>
              </a:spcBef>
              <a:tabLst>
                <a:tab pos="2743200" algn="l"/>
              </a:tabLst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Концевой эффект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» в реакторе РБМК возникал из-за неудачной конструкции стержней СУЗ и впоследствии был признан ошибкой проекта</a:t>
            </a:r>
            <a:r>
              <a:rPr lang="ru-RU" u="sng" baseline="30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[17]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и, как следствие, одной из причин аварии. Суть эффекта заключается в том, что при определённых условиях в течение первых секунд погружения стержня в активную зону вносилась положительная </a:t>
            </a:r>
            <a:r>
              <a:rPr lang="ru-RU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5" tooltip="Реактивность"/>
              </a:rPr>
              <a:t>реактивность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вместо отрицательной. Конструктивно стержень состоял из двух секций: поглотитель (</a:t>
            </a:r>
            <a:r>
              <a:rPr lang="ru-RU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6" tooltip="Карбид бора"/>
              </a:rPr>
              <a:t>карбид бора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) длиной на полную высоту активной зоны и вытеснитель (</a:t>
            </a:r>
            <a:r>
              <a:rPr lang="ru-RU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7" tooltip="Графит"/>
              </a:rPr>
              <a:t>графит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), вытесняющий воду из канала СУЗ при полностью извлечённом поглотителе. Проявление данного эффекта стало возможным благодаря тому, что стержень СУЗ, находящийся в крайнем верхнем положении, оставляет внизу семиметровый столб воды, в середине которого находится графитовый стержень. Таким образом, в активной зоне реактора остается пятиметровый стержень, и под стержнем, находящимся в крайнем верхнем положении, в канале СУЗ остаётся столб воды. Замещение графитом нижнего столба воды при движении стержня вниз и вызывало </a:t>
            </a:r>
            <a:endParaRPr lang="ru-RU" smtClean="0"/>
          </a:p>
        </p:txBody>
      </p:sp>
      <p:sp>
        <p:nvSpPr>
          <p:cNvPr id="450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488630-7E3E-4CED-B5E1-2E02F399F11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8C8B4-A861-4AC4-8A1D-1B2842C45283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A94A6-2F47-4F9D-AAC5-E0D5530D89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F2C9F-5F91-48DE-A12F-A8D5F2393D42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DEA2C-1199-44E3-8EF9-636893A809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3D3FBD8-C254-405E-A203-18E6E6DF1DF9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72EF115-5471-45E8-BB61-37B419D74A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683F0-1775-45DA-A402-0EF5DFABBFA8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B64E4-BF44-4774-957E-CAB50AE258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498962-6072-4C09-A9E1-3D0740A7A3A1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1CBB4C6-C1D8-480B-8CCB-FB24CD2F4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A7BE243-C8A1-4371-81C1-8FC33E1A5C44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C638C62-E5DD-4682-B19E-4D412A2C5C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12CAC-1DAF-4B97-9A8F-C49C256BEBF7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B831-6379-42F0-A1E0-7C4F0B12DE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957FB-4F38-4341-AE79-CE290D2B8105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4D325-F82F-4DA4-9C54-359E01A33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2248A-2360-4EE2-A128-5D45F41B24BA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0DC53-CD0E-4545-89A1-13198A6BBD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E73CA-F537-4645-804F-BAA870D18E4C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F8A18-E661-4EDE-B30D-8902E8D468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64151-995A-4A94-81E9-ED922C75CE17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282B2-E9E5-4A90-AD6B-A3B70AA891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3AC9EFB-0DC5-4805-A7A3-C7090A708BA6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21FB971-0B3E-415F-B911-7E06B0EBD2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19ADB-7072-444F-9435-1961B276CD01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72A8A-FB40-41ED-8281-40912977CA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F8EDC-E68B-4986-980D-A0B31C6C63F2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B0FBF-2E79-41E7-A9C7-B527F6601F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20907-2A11-4DD8-9588-4BB7A5F48CE6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5E7DD-CC7E-42E1-BEF9-08E238117B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2F2EF-F1D9-4C22-B513-DD72C092403C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B61D4-DA25-4D9A-867C-5F20284928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EFEA0-84C0-4157-A6F2-60DC642184BA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68E94-1D3C-45FE-BA23-E9D13C8CAF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127CD-445D-4134-B45A-AA0105A4F6C6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F1042-D0C1-4A11-AA0E-7C1DFF8CDB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12145-3F22-499F-BD19-9FE4470C5C9B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3D779-6DC5-4C7D-9509-32334A9BAA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D6479-881D-44B8-A7C9-5F6842454D66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F90ED-D4B9-4A89-B74F-B518372F4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EFFD1-C8EB-4232-A009-C5BB217194B9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D7576-C2CC-4DF4-8462-6755141F1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488B3-28BE-468C-8C10-7A8598664D30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CD974-FFC2-4731-BDD7-48F1C45A7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8F69B-099B-4DCD-9924-1BC2BE6C87C6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257C1-732C-42F9-9585-20D2C2FC1D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204BE-6DB2-4B76-9352-47FF1C479AE1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D9FC5-5CD9-4617-B134-51BEDB9179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C3068-97D6-4169-8C46-F6D562EC4FED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64B9-587D-439D-BB1C-31EF28D38B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E4708-468E-4368-9FD4-FA005BEF1F5B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88262-82D0-4DCE-86D4-2A037CF3A8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21B39-6AE1-4F71-BC2B-461AFEDBDC7A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67C08-C768-4A3B-B893-E2CC05F8B4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BDACC2-424A-4EE6-AB98-D3A7D555AD17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375A54-380A-416E-9DA7-422BA70F3C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707" r:id="rId8"/>
    <p:sldLayoutId id="2147483688" r:id="rId9"/>
    <p:sldLayoutId id="2147483687" r:id="rId10"/>
    <p:sldLayoutId id="2147483708" r:id="rId11"/>
    <p:sldLayoutId id="2147483686" r:id="rId12"/>
    <p:sldLayoutId id="2147483709" r:id="rId13"/>
    <p:sldLayoutId id="2147483710" r:id="rId14"/>
    <p:sldLayoutId id="2147483685" r:id="rId15"/>
    <p:sldLayoutId id="2147483684" r:id="rId16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3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4AB7F1-E94B-4809-A7A9-3ABDC58795CF}" type="datetimeFigureOut">
              <a:rPr lang="ru-RU"/>
              <a:pPr>
                <a:defRPr/>
              </a:pPr>
              <a:t>06.08.2011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4344EF-D98B-4744-B46C-019A1AB41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3" r:id="rId2"/>
    <p:sldLayoutId id="2147483702" r:id="rId3"/>
    <p:sldLayoutId id="2147483701" r:id="rId4"/>
    <p:sldLayoutId id="2147483700" r:id="rId5"/>
    <p:sldLayoutId id="2147483699" r:id="rId6"/>
    <p:sldLayoutId id="2147483698" r:id="rId7"/>
    <p:sldLayoutId id="2147483697" r:id="rId8"/>
    <p:sldLayoutId id="2147483696" r:id="rId9"/>
    <p:sldLayoutId id="2147483695" r:id="rId10"/>
    <p:sldLayoutId id="214748369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F%D0%B0%D1%80%D0%BE%D1%86%D0%B8%D1%80%D0%BA%D0%BE%D0%BD%D0%B8%D0%B5%D0%B2%D0%B0%D1%8F_%D1%80%D0%B5%D0%B0%D0%BA%D1%86%D0%B8%D1%8F" TargetMode="External"/><Relationship Id="rId2" Type="http://schemas.openxmlformats.org/officeDocument/2006/relationships/hyperlink" Target="http://ru.wikipedia.org/wiki/%D0%92%D0%BE%D0%B4%D0%BE%D1%80%D0%BE%D0%B4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0%D1%82%D0%BE%D0%BC%D0%BD%D0%B0%D1%8F_%D1%8D%D0%BD%D0%B5%D1%80%D0%B3%D0%B5%D1%82%D0%B8%D0%BA%D0%B0" TargetMode="External"/><Relationship Id="rId3" Type="http://schemas.openxmlformats.org/officeDocument/2006/relationships/hyperlink" Target="http://ru.wikipedia.org/wiki/1986_%D0%B3%D0%BE%D0%B4" TargetMode="External"/><Relationship Id="rId7" Type="http://schemas.openxmlformats.org/officeDocument/2006/relationships/hyperlink" Target="http://ru.wikipedia.org/wiki/%D0%A0%D0%B0%D0%B4%D0%B8%D0%B0%D1%86%D0%B8%D0%BE%D0%BD%D0%BD%D0%B0%D1%8F_%D0%B0%D0%B2%D0%B0%D1%80%D0%B8%D1%8F" TargetMode="External"/><Relationship Id="rId2" Type="http://schemas.openxmlformats.org/officeDocument/2006/relationships/hyperlink" Target="http://ru.wikipedia.org/wiki/26_%D0%B0%D0%BF%D1%80%D0%B5%D0%BB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0%D0%B0%D0%B4%D0%B8%D0%BE%D0%B0%D0%BA%D1%82%D0%B8%D0%B2%D0%BD%D0%BE%D1%81%D1%82%D1%8C" TargetMode="External"/><Relationship Id="rId5" Type="http://schemas.openxmlformats.org/officeDocument/2006/relationships/hyperlink" Target="http://ru.wikipedia.org/wiki/%D0%AF%D0%B4%D0%B5%D1%80%D0%BD%D1%8B%D0%B9_%D1%80%D0%B5%D0%B0%D0%BA%D1%82%D0%BE%D1%80" TargetMode="External"/><Relationship Id="rId10" Type="http://schemas.openxmlformats.org/officeDocument/2006/relationships/hyperlink" Target="http://ru.wikipedia.org/wiki/%D0%A1%D0%A1%D0%A1%D0%A0" TargetMode="External"/><Relationship Id="rId4" Type="http://schemas.openxmlformats.org/officeDocument/2006/relationships/hyperlink" Target="http://ru.wikipedia.org/wiki/%D0%A7%D0%B5%D1%80%D0%BD%D0%BE%D0%B1%D1%8B%D0%BB%D1%8C%D1%81%D0%BA%D0%B0%D1%8F_%D0%90%D0%AD%D0%A1" TargetMode="External"/><Relationship Id="rId9" Type="http://schemas.openxmlformats.org/officeDocument/2006/relationships/hyperlink" Target="http://ru.wikipedia.org/wiki/%D0%AD%D0%BA%D0%BE%D0%BD%D0%BE%D0%BC%D0%B8%D0%BA%D0%B0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B%D0%B8%D0%BA%D0%B2%D0%B8%D0%B4%D0%B0%D1%82%D0%BE%D1%80%D1%8B_%D0%A7%D0%B5%D1%80%D0%BD%D0%BE%D0%B1%D1%8B%D0%BB%D1%8C%D1%81%D0%BA%D0%BE%D0%B9_%D0%B0%D0%B2%D0%B0%D1%80%D0%B8%D0%B8" TargetMode="External"/><Relationship Id="rId2" Type="http://schemas.openxmlformats.org/officeDocument/2006/relationships/hyperlink" Target="http://ru.wikipedia.org/wiki/%D0%9B%D1%83%D1%87%D0%B5%D0%B2%D0%B0%D1%8F_%D0%B1%D0%BE%D0%BB%D0%B5%D0%B7%D0%BD%D1%8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26_%D0%B0%D0%BF%D1%80%D0%B5%D0%BB%D1%8F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wiki/1986_%D0%B3%D0%BE%D0%B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/index.php?title=%D0%92%D0%B0%D0%BB%D0%B5%D1%80%D0%B8%D0%B9_%D0%A5%D0%BE%D0%B4%D0%B5%D0%BC%D1%87%D1%83%D0%BA&amp;action=edit&amp;redlink=1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jpeg"/><Relationship Id="rId5" Type="http://schemas.openxmlformats.org/officeDocument/2006/relationships/hyperlink" Target="http://ru.wikipedia.org/w/index.php?title=%D0%9C%D0%A1%D0%A7&amp;action=edit&amp;redlink=1" TargetMode="External"/><Relationship Id="rId4" Type="http://schemas.openxmlformats.org/officeDocument/2006/relationships/hyperlink" Target="http://ru.wikipedia.org/w/index.php?title=%D0%92%D0%BB%D0%B0%D0%B4%D0%B8%D0%BC%D0%B8%D1%80_%D0%A8%D0%B0%D1%88%D0%B5%D0%BD%D0%BE%D0%BA&amp;action=edit&amp;redlink=1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1%D1%82%D1%80%D0%BE%D0%BD%D1%86%D0%B8%D0%B9-90" TargetMode="External"/><Relationship Id="rId3" Type="http://schemas.openxmlformats.org/officeDocument/2006/relationships/hyperlink" Target="http://ru.wikipedia.org/wiki/%D0%A3%D1%80%D0%B0%D0%BD_(%D1%8D%D0%BB%D0%B5%D0%BC%D0%B5%D0%BD%D1%82)" TargetMode="External"/><Relationship Id="rId7" Type="http://schemas.openxmlformats.org/officeDocument/2006/relationships/hyperlink" Target="http://ru.wikipedia.org/wiki/%D0%A6%D0%B5%D0%B7%D0%B8%D0%B9-137" TargetMode="External"/><Relationship Id="rId2" Type="http://schemas.openxmlformats.org/officeDocument/2006/relationships/hyperlink" Target="http://ru.wikipedia.org/wiki/%D0%98%D0%B7%D0%BE%D1%82%D0%BE%D0%B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/index.php?title=%D0%A6%D0%B5%D0%B7%D0%B8%D0%B9-134&amp;action=edit&amp;redlink=1" TargetMode="External"/><Relationship Id="rId5" Type="http://schemas.openxmlformats.org/officeDocument/2006/relationships/hyperlink" Target="http://ru.wikipedia.org/wiki/%D0%99%D0%BE%D0%B4-131" TargetMode="External"/><Relationship Id="rId4" Type="http://schemas.openxmlformats.org/officeDocument/2006/relationships/hyperlink" Target="http://ru.wikipedia.org/wiki/%D0%9F%D0%BB%D1%83%D1%82%D0%BE%D0%BD%D0%B8%D0%B9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0%D0%AD%D0%A1" TargetMode="External"/><Relationship Id="rId2" Type="http://schemas.openxmlformats.org/officeDocument/2006/relationships/hyperlink" Target="http://ru.wikipedia.org/wiki/25_%D0%B0%D0%BF%D1%80%D0%B5%D0%BB%D1%8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38" y="2143125"/>
            <a:ext cx="6100762" cy="17145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/>
              <a:t>Чернобыль.</a:t>
            </a:r>
            <a:br>
              <a:rPr lang="ru-RU" sz="4000" dirty="0" smtClean="0"/>
            </a:br>
            <a:r>
              <a:rPr lang="ru-RU" sz="4000" dirty="0" smtClean="0"/>
              <a:t>25 лет спустя.</a:t>
            </a:r>
            <a:endParaRPr lang="ru-RU" sz="4000" dirty="0"/>
          </a:p>
        </p:txBody>
      </p:sp>
      <p:sp>
        <p:nvSpPr>
          <p:cNvPr id="3277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286375"/>
            <a:ext cx="6172200" cy="1089025"/>
          </a:xfrm>
        </p:spPr>
        <p:txBody>
          <a:bodyPr/>
          <a:lstStyle/>
          <a:p>
            <a:pPr algn="r"/>
            <a:r>
              <a:rPr lang="ru-RU" smtClean="0">
                <a:latin typeface="Arial" charset="0"/>
              </a:rPr>
              <a:t>И КАК ЭТО БЫЛО…</a:t>
            </a:r>
          </a:p>
          <a:p>
            <a:pPr algn="r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5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Причины</a:t>
            </a:r>
            <a:endParaRPr lang="ru-RU" dirty="0"/>
          </a:p>
        </p:txBody>
      </p:sp>
      <p:sp>
        <p:nvSpPr>
          <p:cNvPr id="41986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38"/>
            <a:ext cx="7467600" cy="5259387"/>
          </a:xfrm>
        </p:spPr>
        <p:txBody>
          <a:bodyPr/>
          <a:lstStyle/>
          <a:p>
            <a:r>
              <a:rPr lang="ru-RU" smtClean="0"/>
              <a:t>проведение эксперимента «любой ценой», несмотря на изменение состояния реактора;</a:t>
            </a:r>
          </a:p>
          <a:p>
            <a:r>
              <a:rPr lang="ru-RU" smtClean="0"/>
              <a:t>вывод из работы исправных технологических защит, которые просто остановили бы реактор ещё до того, как он попал в опасный режим;</a:t>
            </a:r>
          </a:p>
          <a:p>
            <a:r>
              <a:rPr lang="ru-RU" smtClean="0"/>
              <a:t>замалчивание масштаба аварии в первые дни руководством ЧАЭС.</a:t>
            </a:r>
          </a:p>
          <a:p>
            <a:r>
              <a:rPr lang="ru-RU" smtClean="0"/>
              <a:t>наиболее вероятной причиной аварии являлись ошибки проекта и конструкции реактора, эти конструктивные особенности оказали основное влияние на ход аварии и её последствия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Основными факторами, внесшими вклад в возникновение аварии, INSAG-7 считает следующее: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реактор не соответствовал нормам безопасности и имел опасные конструктивные особенности;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низкое качество регламента эксплуатации в части обеспечения безопасности;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неэффективность режима регулирования и надзора за безопасностью в ядерной энергетике, общая недостаточность культуры безопасности в ядерных вопросах как на национальном, так и на местном уровне;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отсутствовал эффективный обмен информацией по безопасности как между операторами, так и между операторами и проектировщиками, персонал не обладал достаточным пониманием особенностей станции, влияющих на безопасность;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персонал допустил ряд ошибок и нарушил существующие инструкции и программу испытаний.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5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Недостатки реактора.</a:t>
            </a:r>
            <a:endParaRPr lang="ru-RU" dirty="0"/>
          </a:p>
        </p:txBody>
      </p:sp>
      <p:sp>
        <p:nvSpPr>
          <p:cNvPr id="44034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825"/>
          </a:xfrm>
        </p:spPr>
        <p:txBody>
          <a:bodyPr/>
          <a:lstStyle/>
          <a:p>
            <a:r>
              <a:rPr lang="ru-RU" smtClean="0"/>
              <a:t>положительная обратная связь между мощностью и реактивностью, возникавшая при некоторых режимах эксплуатации реактора.</a:t>
            </a:r>
          </a:p>
          <a:p>
            <a:r>
              <a:rPr lang="ru-RU" smtClean="0"/>
              <a:t>наличие так называемого концевого эффекта, проявлявшегося при определённых условиях эксплуатации.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5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 Ошибки операторов.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63"/>
            <a:ext cx="7467600" cy="5402262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длительная работа реактора на мощности ниже 700 МВт не была запрещена действовавшим на тот момент регламентом, как это утверждалось ранее.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включение в работу всех восьми главных циркуляционных насосов не было запрещено эксплуатационной документацией.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превышение расхода через ГЦН выше предельного значения.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отключение системы аварийного охлаждения реактора.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блокировка защиты реактора по сигналу остановки двух турбогенераторов не только допускалась.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операции со значениями </a:t>
            </a:r>
            <a:r>
              <a:rPr lang="ru-RU" dirty="0" err="1" smtClean="0"/>
              <a:t>уставок</a:t>
            </a:r>
            <a:r>
              <a:rPr lang="ru-RU" dirty="0" smtClean="0"/>
              <a:t> и отключением технологических защит и блокировок.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38"/>
            <a:ext cx="7467600" cy="5830887"/>
          </a:xfrm>
        </p:spPr>
        <p:txBody>
          <a:bodyPr/>
          <a:lstStyle/>
          <a:p>
            <a:r>
              <a:rPr lang="ru-RU" smtClean="0"/>
              <a:t>Единой версии причин аварии, с которой было бы согласно всё экспертное сообщество специалистов в области реакторной физики и техники, не существует. Обстоятельства расследования аварии были таковы, что (и тогда, и теперь) судить о её причинах и следствиях приходится специалистам, чьи организации прямо или косвенно несут часть ответственности за неё. В этой ситуации радикальное расхождение во мнениях вполне естественно. Также вполне естественно, что в этих условиях помимо признанных «авторитетных» версий появилось множество маргинальных, основанных больше на домыслах, нежели на фактах.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. Исходными событиями аварии в этом случае могут быть:</a:t>
            </a:r>
            <a:endParaRPr lang="ru-RU" dirty="0"/>
          </a:p>
        </p:txBody>
      </p:sp>
      <p:sp>
        <p:nvSpPr>
          <p:cNvPr id="48130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ru-RU" smtClean="0"/>
              <a:t>кавитация ГЦН, вызвавшая отключение ГЦН и интенсификацию процесса парообразования с введением положительной реактивности;</a:t>
            </a:r>
          </a:p>
          <a:p>
            <a:r>
              <a:rPr lang="ru-RU" smtClean="0"/>
              <a:t>кавитация на ЗРК, вызвавшая поступление дополнительного пара в активную зону с введением положительной реактивности;</a:t>
            </a:r>
          </a:p>
          <a:p>
            <a:r>
              <a:rPr lang="ru-RU" smtClean="0"/>
              <a:t>отключение ГЦН собственными защитами, вызвавшее интенсификацию процесса парообразования с введением положительной реактивности.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Версии аварии: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9154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63"/>
            <a:ext cx="7467600" cy="5402262"/>
          </a:xfrm>
        </p:spPr>
        <p:txBody>
          <a:bodyPr/>
          <a:lstStyle/>
          <a:p>
            <a:r>
              <a:rPr lang="ru-RU" smtClean="0"/>
              <a:t>взрыв, разрушивший реактор, имел химическую природу, то есть это был взрыв </a:t>
            </a:r>
            <a:r>
              <a:rPr lang="ru-RU" u="sng" smtClean="0">
                <a:hlinkClick r:id="rId2" tooltip="Водород"/>
              </a:rPr>
              <a:t>водорода</a:t>
            </a:r>
            <a:r>
              <a:rPr lang="ru-RU" smtClean="0"/>
              <a:t>, который образовался в реакторе при высокой температуре в результате </a:t>
            </a:r>
            <a:r>
              <a:rPr lang="ru-RU" u="sng" smtClean="0">
                <a:hlinkClick r:id="rId3" tooltip="Пароциркониевая реакция"/>
              </a:rPr>
              <a:t>пароциркониевой реакции</a:t>
            </a:r>
            <a:r>
              <a:rPr lang="ru-RU" smtClean="0"/>
              <a:t> и ряда других процессов.</a:t>
            </a:r>
          </a:p>
          <a:p>
            <a:r>
              <a:rPr lang="ru-RU" smtClean="0"/>
              <a:t>взрыв был исключительно паровым.</a:t>
            </a:r>
          </a:p>
          <a:p>
            <a:r>
              <a:rPr lang="ru-RU" smtClean="0"/>
              <a:t>взрыв, имевший ядерную природу, произошёл не в шахте реактора, а в пространстве реакторного зала, куда активная зона вместе с крышкой реактора была выброшена паром, вырывающимся из разорванных каналов.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Информирование.</a:t>
            </a:r>
            <a:endParaRPr lang="ru-RU" dirty="0"/>
          </a:p>
        </p:txBody>
      </p:sp>
      <p:sp>
        <p:nvSpPr>
          <p:cNvPr id="5017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ru-RU" smtClean="0"/>
              <a:t>Первая официальная информация была передана по телевидению 27 апреля. В сухом сообщении говорилось о факте аварии и двух погибших, об истинных масштабах катастрофы стали извещать позже.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Ликвидация</a:t>
            </a:r>
            <a:endParaRPr lang="ru-RU" dirty="0"/>
          </a:p>
        </p:txBody>
      </p:sp>
      <p:pic>
        <p:nvPicPr>
          <p:cNvPr id="51202" name="Содержимое 3" descr="15121447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42938" y="1357313"/>
            <a:ext cx="4040187" cy="4873625"/>
          </a:xfrm>
        </p:spPr>
      </p:pic>
      <p:pic>
        <p:nvPicPr>
          <p:cNvPr id="51203" name="Рисунок 4" descr="13_Znak_CHAJE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5" y="1357313"/>
            <a:ext cx="3552825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6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Ликвидаторы.</a:t>
            </a:r>
            <a:endParaRPr lang="ru-RU" dirty="0"/>
          </a:p>
        </p:txBody>
      </p:sp>
      <p:sp>
        <p:nvSpPr>
          <p:cNvPr id="52226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25"/>
            <a:ext cx="7467600" cy="54737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mtClean="0"/>
              <a:t>Легасов                                     Шербина </a:t>
            </a:r>
          </a:p>
        </p:txBody>
      </p:sp>
      <p:pic>
        <p:nvPicPr>
          <p:cNvPr id="52227" name="Рисунок 3" descr="Legasov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1643063"/>
            <a:ext cx="2786063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8" name="Рисунок 4" descr="photo-2076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3" y="1571625"/>
            <a:ext cx="29146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63"/>
            <a:ext cx="7467600" cy="5973762"/>
          </a:xfrm>
        </p:spPr>
        <p:txBody>
          <a:bodyPr/>
          <a:lstStyle/>
          <a:p>
            <a:r>
              <a:rPr lang="ru-RU" b="1" smtClean="0"/>
              <a:t>Авария на Чернобыльской АЭС</a:t>
            </a:r>
            <a:r>
              <a:rPr lang="ru-RU" smtClean="0"/>
              <a:t>,  — разрушение </a:t>
            </a:r>
            <a:r>
              <a:rPr lang="ru-RU" smtClean="0">
                <a:hlinkClick r:id="rId2"/>
              </a:rPr>
              <a:t>26 апреля</a:t>
            </a:r>
            <a:r>
              <a:rPr lang="ru-RU" smtClean="0"/>
              <a:t> </a:t>
            </a:r>
            <a:r>
              <a:rPr lang="ru-RU" smtClean="0">
                <a:hlinkClick r:id="rId3" tooltip="1986 год"/>
              </a:rPr>
              <a:t>1986 года</a:t>
            </a:r>
            <a:r>
              <a:rPr lang="ru-RU" smtClean="0"/>
              <a:t> четвёртого энергоблока </a:t>
            </a:r>
            <a:r>
              <a:rPr lang="ru-RU" smtClean="0">
                <a:hlinkClick r:id="rId4" tooltip="Чернобыльская АЭС"/>
              </a:rPr>
              <a:t>Чернобыльской атомной электростанции</a:t>
            </a:r>
            <a:r>
              <a:rPr lang="ru-RU" smtClean="0"/>
              <a:t>, расположенной на территории Украины. Разрушение носило взрывной характер, </a:t>
            </a:r>
            <a:r>
              <a:rPr lang="ru-RU" smtClean="0">
                <a:hlinkClick r:id="rId5" tooltip="Ядерный реактор"/>
              </a:rPr>
              <a:t>реактор</a:t>
            </a:r>
            <a:r>
              <a:rPr lang="ru-RU" smtClean="0"/>
              <a:t> был полностью разрушен, и в окружающую среду было выброшено большое количество </a:t>
            </a:r>
            <a:r>
              <a:rPr lang="ru-RU" smtClean="0">
                <a:hlinkClick r:id="rId6" tooltip="Радиоактивность"/>
              </a:rPr>
              <a:t>радиоактивных</a:t>
            </a:r>
            <a:r>
              <a:rPr lang="ru-RU" smtClean="0"/>
              <a:t> веществ. </a:t>
            </a:r>
            <a:r>
              <a:rPr lang="ru-RU" smtClean="0">
                <a:hlinkClick r:id="rId7" tooltip="Радиационная авария"/>
              </a:rPr>
              <a:t>Авария</a:t>
            </a:r>
            <a:r>
              <a:rPr lang="ru-RU" smtClean="0"/>
              <a:t> расценивается как крупнейшая в своём роде за всю историю </a:t>
            </a:r>
            <a:r>
              <a:rPr lang="ru-RU" smtClean="0">
                <a:hlinkClick r:id="rId8" tooltip="Атомная энергетика"/>
              </a:rPr>
              <a:t>атомной энергетики</a:t>
            </a:r>
            <a:r>
              <a:rPr lang="ru-RU" smtClean="0"/>
              <a:t>, как по предполагаемому количеству погибших и пострадавших от её последствий людей, так и по </a:t>
            </a:r>
            <a:r>
              <a:rPr lang="ru-RU" smtClean="0">
                <a:hlinkClick r:id="rId9" tooltip="Экономика"/>
              </a:rPr>
              <a:t>экономическому</a:t>
            </a:r>
            <a:r>
              <a:rPr lang="ru-RU" smtClean="0"/>
              <a:t> ущербу. На момент аварии Чернобыльская АЭС была самой мощной в </a:t>
            </a:r>
            <a:r>
              <a:rPr lang="ru-RU" smtClean="0">
                <a:hlinkClick r:id="rId10" tooltip="СССР"/>
              </a:rPr>
              <a:t>СССР</a:t>
            </a:r>
            <a:r>
              <a:rPr lang="ru-RU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Заголовок 1"/>
          <p:cNvSpPr>
            <a:spLocks noGrp="1"/>
          </p:cNvSpPr>
          <p:nvPr>
            <p:ph sz="quarter" idx="1"/>
          </p:nvPr>
        </p:nvSpPr>
        <p:spPr>
          <a:xfrm>
            <a:off x="457200" y="428625"/>
            <a:ext cx="7467600" cy="6045200"/>
          </a:xfrm>
        </p:spPr>
        <p:txBody>
          <a:bodyPr/>
          <a:lstStyle/>
          <a:p>
            <a:r>
              <a:rPr lang="ru-RU" smtClean="0"/>
              <a:t>В первые дни основные усилия были направлены на снижение радиоактивных выбросов из разрушенного реактора и предотвращение ещё более серьёзных последствий.</a:t>
            </a:r>
          </a:p>
          <a:p>
            <a:r>
              <a:rPr lang="ru-RU" smtClean="0"/>
              <a:t>Затем начались работы по очистке территории и захоронению разрушенного реактора – строительство саркофага.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6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Долговременные последствия</a:t>
            </a:r>
            <a:endParaRPr lang="ru-RU" dirty="0"/>
          </a:p>
        </p:txBody>
      </p:sp>
      <p:sp>
        <p:nvSpPr>
          <p:cNvPr id="54274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25"/>
            <a:ext cx="7467600" cy="5473700"/>
          </a:xfrm>
        </p:spPr>
        <p:txBody>
          <a:bodyPr/>
          <a:lstStyle/>
          <a:p>
            <a:r>
              <a:rPr lang="ru-RU" smtClean="0"/>
              <a:t>из сельскохозяйственного оборота было выведено около 5 млн га земель.</a:t>
            </a:r>
          </a:p>
          <a:p>
            <a:r>
              <a:rPr lang="ru-RU" smtClean="0"/>
              <a:t>вокруг АЭС создана 30-километровая зона отчуждения.</a:t>
            </a:r>
          </a:p>
          <a:p>
            <a:r>
              <a:rPr lang="ru-RU" smtClean="0"/>
              <a:t>уничтожены и захоронены (закопаны тяжёлой техникой) сотни мелких населённых пунктов.</a:t>
            </a:r>
          </a:p>
          <a:p>
            <a:r>
              <a:rPr lang="ru-RU" smtClean="0"/>
              <a:t>выброс радиоактивных частиц в атмосферу.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Дальнейшая судьба станции.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75"/>
            <a:ext cx="7467600" cy="518795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После аварии на 4-м энергоблоке работа электростанции была приостановлена из-за опасной радиационной обстановки. Однако уже в октябре 1986 года, после обширных работ по дезактивации территории и постройки «саркофага», 1-й и 2-й энергоблоки были вновь введены в строй; в декабре 1987 года возобновлена работа 3-го.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Саркофаг, возведённый над четвёртым, взорвавшимся, энергоблоком постепенно разрушается. Опасность, в случае его обрушения, в основном определяется тем, как много радиоактивных веществ находится внутри него. По официальным данным, эта цифра достигает 95 % от того количества, которое было на момент аварии. Если эта оценка верна, то разрушение укрытия может привести к очень большим выбросам.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6322" name="Содержимое 3" descr="1254244218_97192_0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0063" y="500063"/>
            <a:ext cx="7859712" cy="58626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5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Жертвы.</a:t>
            </a:r>
            <a:endParaRPr lang="ru-RU" dirty="0"/>
          </a:p>
        </p:txBody>
      </p:sp>
      <p:sp>
        <p:nvSpPr>
          <p:cNvPr id="3481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63"/>
            <a:ext cx="7467600" cy="5402262"/>
          </a:xfrm>
        </p:spPr>
        <p:txBody>
          <a:bodyPr/>
          <a:lstStyle/>
          <a:p>
            <a:r>
              <a:rPr lang="ru-RU" smtClean="0"/>
              <a:t>31 человек погиб в течение первых трех месяцев после аварии</a:t>
            </a:r>
          </a:p>
          <a:p>
            <a:r>
              <a:rPr lang="ru-RU" smtClean="0"/>
              <a:t> </a:t>
            </a:r>
            <a:r>
              <a:rPr lang="ru-RU" smtClean="0">
                <a:hlinkClick r:id="rId2" tooltip="Лучевая болезнь"/>
              </a:rPr>
              <a:t>отдалённые последствия облучения</a:t>
            </a:r>
            <a:r>
              <a:rPr lang="ru-RU" smtClean="0"/>
              <a:t>, выявленные за последующие 15 лет, стали причиной гибели от 60 до 80 человек. </a:t>
            </a:r>
          </a:p>
          <a:p>
            <a:r>
              <a:rPr lang="ru-RU" smtClean="0"/>
              <a:t>134 человека перенесли </a:t>
            </a:r>
            <a:r>
              <a:rPr lang="ru-RU" smtClean="0">
                <a:hlinkClick r:id="rId2" tooltip="Лучевая болезнь"/>
              </a:rPr>
              <a:t>лучевую болезнь</a:t>
            </a:r>
            <a:r>
              <a:rPr lang="ru-RU" smtClean="0"/>
              <a:t> той или иной степени тяжести, </a:t>
            </a:r>
          </a:p>
          <a:p>
            <a:r>
              <a:rPr lang="ru-RU" smtClean="0"/>
              <a:t>более 115 тыс. человек из 30-километровой зоны были эвакуированы. </a:t>
            </a:r>
          </a:p>
          <a:p>
            <a:r>
              <a:rPr lang="ru-RU" smtClean="0">
                <a:hlinkClick r:id="rId3" tooltip="Ликвидаторы Чернобыльской аварии"/>
              </a:rPr>
              <a:t>более 600 тыс. человек</a:t>
            </a:r>
            <a:r>
              <a:rPr lang="ru-RU" smtClean="0"/>
              <a:t> участвовали в ликвидации последствий аварии.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6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Расположение.</a:t>
            </a:r>
            <a:endParaRPr lang="ru-RU" dirty="0"/>
          </a:p>
        </p:txBody>
      </p:sp>
      <p:pic>
        <p:nvPicPr>
          <p:cNvPr id="35842" name="Содержимое 3" descr="70305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57188" y="1143000"/>
            <a:ext cx="8496300" cy="52736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Авария</a:t>
            </a:r>
            <a:endParaRPr lang="ru-RU" dirty="0"/>
          </a:p>
        </p:txBody>
      </p:sp>
      <p:pic>
        <p:nvPicPr>
          <p:cNvPr id="36866" name="Содержимое 6" descr="1337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285875"/>
            <a:ext cx="6080125" cy="4349750"/>
          </a:xfrm>
        </p:spPr>
      </p:pic>
      <p:sp>
        <p:nvSpPr>
          <p:cNvPr id="36867" name="Содержимое 8"/>
          <p:cNvSpPr txBox="1">
            <a:spLocks/>
          </p:cNvSpPr>
          <p:nvPr/>
        </p:nvSpPr>
        <p:spPr bwMode="auto">
          <a:xfrm>
            <a:off x="5857875" y="1000125"/>
            <a:ext cx="2455863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</a:pPr>
            <a:endParaRPr lang="ru-RU" sz="2400">
              <a:latin typeface="Century Schoolbook" pitchFamily="18" charset="0"/>
            </a:endParaRPr>
          </a:p>
        </p:txBody>
      </p:sp>
      <p:sp>
        <p:nvSpPr>
          <p:cNvPr id="36868" name="Прямоугольник 5"/>
          <p:cNvSpPr>
            <a:spLocks noChangeArrowheads="1"/>
          </p:cNvSpPr>
          <p:nvPr/>
        </p:nvSpPr>
        <p:spPr bwMode="auto">
          <a:xfrm>
            <a:off x="6715125" y="1357313"/>
            <a:ext cx="1571625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В 01:23:48  </a:t>
            </a:r>
            <a:r>
              <a:rPr lang="ru-RU" u="sng">
                <a:latin typeface="Century Schoolbook" pitchFamily="18" charset="0"/>
                <a:hlinkClick r:id="rId3"/>
              </a:rPr>
              <a:t>26 апреля</a:t>
            </a:r>
            <a:r>
              <a:rPr lang="ru-RU">
                <a:latin typeface="Century Schoolbook" pitchFamily="18" charset="0"/>
              </a:rPr>
              <a:t> </a:t>
            </a:r>
            <a:r>
              <a:rPr lang="ru-RU" u="sng">
                <a:latin typeface="Century Schoolbook" pitchFamily="18" charset="0"/>
                <a:hlinkClick r:id="rId4" tooltip="1986 год"/>
              </a:rPr>
              <a:t>1986 года</a:t>
            </a:r>
            <a:r>
              <a:rPr lang="ru-RU">
                <a:latin typeface="Century Schoolbook" pitchFamily="18" charset="0"/>
              </a:rPr>
              <a:t> на 4-м энергоблоке Чернобыльской АЭС произошёл взрыв, который полностью разрушил реактор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Содержимое 12" descr="VH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85813" y="428625"/>
            <a:ext cx="2797175" cy="2500313"/>
          </a:xfrm>
        </p:spPr>
      </p:pic>
      <p:sp>
        <p:nvSpPr>
          <p:cNvPr id="12" name="Заголовок 8"/>
          <p:cNvSpPr>
            <a:spLocks noGrp="1"/>
          </p:cNvSpPr>
          <p:nvPr>
            <p:ph sz="quarter" idx="2"/>
          </p:nvPr>
        </p:nvSpPr>
        <p:spPr>
          <a:xfrm>
            <a:off x="4270375" y="357188"/>
            <a:ext cx="3657600" cy="5815012"/>
          </a:xfr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Здание энергоблока частично обрушилось, при этом погибли два человека — оператор ГЦН (главный циркуляционный насос) </a:t>
            </a:r>
            <a:r>
              <a:rPr lang="ru-RU" u="sng" dirty="0" smtClean="0">
                <a:hlinkClick r:id="rId3" tooltip="Валерий Ходемчук (страница отсутствует)"/>
              </a:rPr>
              <a:t>Валерий </a:t>
            </a:r>
            <a:r>
              <a:rPr lang="ru-RU" u="sng" dirty="0" err="1" smtClean="0">
                <a:hlinkClick r:id="rId3" tooltip="Валерий Ходемчук (страница отсутствует)"/>
              </a:rPr>
              <a:t>Ходемчук</a:t>
            </a:r>
            <a:r>
              <a:rPr lang="ru-RU" dirty="0" smtClean="0"/>
              <a:t> (тело не найдено, завалено под обломками двух 130-тонных </a:t>
            </a:r>
            <a:r>
              <a:rPr lang="ru-RU" dirty="0" err="1" smtClean="0"/>
              <a:t>барабан-сепараторов</a:t>
            </a:r>
            <a:r>
              <a:rPr lang="ru-RU" dirty="0" smtClean="0"/>
              <a:t>) и сотрудник пусконаладочного предприятия </a:t>
            </a:r>
            <a:r>
              <a:rPr lang="ru-RU" u="sng" dirty="0" smtClean="0">
                <a:hlinkClick r:id="rId4" tooltip="Владимир Шашенок (страница отсутствует)"/>
              </a:rPr>
              <a:t>Владимир </a:t>
            </a:r>
            <a:r>
              <a:rPr lang="ru-RU" u="sng" dirty="0" err="1" smtClean="0">
                <a:hlinkClick r:id="rId4" tooltip="Владимир Шашенок (страница отсутствует)"/>
              </a:rPr>
              <a:t>Шашенок</a:t>
            </a:r>
            <a:r>
              <a:rPr lang="ru-RU" dirty="0" smtClean="0"/>
              <a:t> (умер от перелома позвоночника и многочисленных ожогов в 6:00 в </a:t>
            </a:r>
            <a:r>
              <a:rPr lang="ru-RU" dirty="0" err="1" smtClean="0"/>
              <a:t>Припятской</a:t>
            </a:r>
            <a:r>
              <a:rPr lang="ru-RU" dirty="0" smtClean="0"/>
              <a:t> </a:t>
            </a:r>
            <a:r>
              <a:rPr lang="ru-RU" u="sng" dirty="0" smtClean="0">
                <a:hlinkClick r:id="rId5" tooltip="МСЧ (страница отсутствует)"/>
              </a:rPr>
              <a:t>МСЧ</a:t>
            </a:r>
            <a:r>
              <a:rPr lang="ru-RU" dirty="0" smtClean="0"/>
              <a:t> утром 26 апреля).</a:t>
            </a:r>
            <a:endParaRPr lang="ru-RU" dirty="0"/>
          </a:p>
        </p:txBody>
      </p:sp>
      <p:pic>
        <p:nvPicPr>
          <p:cNvPr id="37891" name="Рисунок 13" descr="1de2f2684adft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375" y="3286125"/>
            <a:ext cx="2857500" cy="265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87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Выброс радиоактивных веществ</a:t>
            </a:r>
            <a:endParaRPr lang="ru-RU" dirty="0"/>
          </a:p>
        </p:txBody>
      </p:sp>
      <p:sp>
        <p:nvSpPr>
          <p:cNvPr id="38914" name="Содержимое 5"/>
          <p:cNvSpPr>
            <a:spLocks noGrp="1"/>
          </p:cNvSpPr>
          <p:nvPr>
            <p:ph sz="quarter" idx="1"/>
          </p:nvPr>
        </p:nvSpPr>
        <p:spPr>
          <a:xfrm>
            <a:off x="457200" y="1214438"/>
            <a:ext cx="7467600" cy="5259387"/>
          </a:xfrm>
        </p:spPr>
        <p:txBody>
          <a:bodyPr/>
          <a:lstStyle/>
          <a:p>
            <a:r>
              <a:rPr lang="ru-RU" u="sng" smtClean="0">
                <a:hlinkClick r:id="rId2" tooltip="Изотоп"/>
              </a:rPr>
              <a:t>изотопов</a:t>
            </a:r>
            <a:r>
              <a:rPr lang="ru-RU" smtClean="0"/>
              <a:t> </a:t>
            </a:r>
            <a:r>
              <a:rPr lang="ru-RU" u="sng" smtClean="0">
                <a:hlinkClick r:id="rId3" tooltip="Уран (элемент)"/>
              </a:rPr>
              <a:t>урана</a:t>
            </a:r>
            <a:r>
              <a:rPr lang="ru-RU" smtClean="0"/>
              <a:t>,</a:t>
            </a:r>
          </a:p>
          <a:p>
            <a:r>
              <a:rPr lang="ru-RU" smtClean="0"/>
              <a:t> </a:t>
            </a:r>
            <a:r>
              <a:rPr lang="ru-RU" u="sng" smtClean="0">
                <a:hlinkClick r:id="rId4" tooltip="Плутоний"/>
              </a:rPr>
              <a:t>плутония</a:t>
            </a:r>
            <a:r>
              <a:rPr lang="ru-RU" smtClean="0"/>
              <a:t>,</a:t>
            </a:r>
          </a:p>
          <a:p>
            <a:r>
              <a:rPr lang="ru-RU" smtClean="0"/>
              <a:t> </a:t>
            </a:r>
            <a:r>
              <a:rPr lang="ru-RU" u="sng" smtClean="0">
                <a:hlinkClick r:id="rId5" tooltip="Йод-131"/>
              </a:rPr>
              <a:t>йода-131</a:t>
            </a:r>
            <a:r>
              <a:rPr lang="ru-RU" smtClean="0"/>
              <a:t> (период полураспада— 8 дней), </a:t>
            </a:r>
          </a:p>
          <a:p>
            <a:r>
              <a:rPr lang="ru-RU" u="sng" smtClean="0">
                <a:hlinkClick r:id="rId6" tooltip="Цезий-134 (страница отсутствует)"/>
              </a:rPr>
              <a:t>цезия-134</a:t>
            </a:r>
            <a:r>
              <a:rPr lang="ru-RU" smtClean="0"/>
              <a:t> (период полураспада — 2 года), </a:t>
            </a:r>
          </a:p>
          <a:p>
            <a:r>
              <a:rPr lang="ru-RU" u="sng" smtClean="0">
                <a:hlinkClick r:id="rId7" tooltip="Цезий-137"/>
              </a:rPr>
              <a:t>цезия-137</a:t>
            </a:r>
            <a:r>
              <a:rPr lang="ru-RU" smtClean="0"/>
              <a:t> (период полураспада — 33 года), </a:t>
            </a:r>
          </a:p>
          <a:p>
            <a:r>
              <a:rPr lang="ru-RU" u="sng" smtClean="0">
                <a:hlinkClick r:id="rId8" tooltip="Стронций-90"/>
              </a:rPr>
              <a:t>стронция-90</a:t>
            </a:r>
            <a:r>
              <a:rPr lang="ru-RU" smtClean="0"/>
              <a:t> (период полураспада — 28 лет).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87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Хронология</a:t>
            </a:r>
            <a:endParaRPr lang="ru-RU" dirty="0"/>
          </a:p>
        </p:txBody>
      </p:sp>
      <p:sp>
        <p:nvSpPr>
          <p:cNvPr id="399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63"/>
            <a:ext cx="7467600" cy="5402262"/>
          </a:xfrm>
        </p:spPr>
        <p:txBody>
          <a:bodyPr/>
          <a:lstStyle/>
          <a:p>
            <a:r>
              <a:rPr lang="ru-RU" sz="1800" smtClean="0"/>
              <a:t>На </a:t>
            </a:r>
            <a:r>
              <a:rPr lang="ru-RU" sz="1800" u="sng" smtClean="0">
                <a:hlinkClick r:id="rId2"/>
              </a:rPr>
              <a:t>25 апреля</a:t>
            </a:r>
            <a:r>
              <a:rPr lang="ru-RU" sz="1800" smtClean="0"/>
              <a:t> 1986 года была запланирована остановка 4-го энергоблока Чернобыльской </a:t>
            </a:r>
            <a:r>
              <a:rPr lang="ru-RU" sz="1800" u="sng" smtClean="0">
                <a:hlinkClick r:id="rId3" tooltip="АЭС"/>
              </a:rPr>
              <a:t>АЭС</a:t>
            </a:r>
            <a:r>
              <a:rPr lang="ru-RU" sz="1800" smtClean="0"/>
              <a:t> для очередного планово-предупредительного ремонта</a:t>
            </a:r>
          </a:p>
          <a:p>
            <a:r>
              <a:rPr lang="ru-RU" sz="1800" smtClean="0"/>
              <a:t>Примерно за сутки до аварии (к 3:47 25 апреля) мощность реактора была снижена примерно до 50 % (1600 МВт). </a:t>
            </a:r>
          </a:p>
          <a:p>
            <a:r>
              <a:rPr lang="ru-RU" sz="1800" smtClean="0"/>
              <a:t> Запрет на снижение был отменён диспетчером в 23 часа. </a:t>
            </a:r>
          </a:p>
          <a:p>
            <a:r>
              <a:rPr lang="ru-RU" sz="1800" smtClean="0"/>
              <a:t>В течение 25 апреля пик отравления был пройден, началось разотравление реактора. </a:t>
            </a:r>
          </a:p>
          <a:p>
            <a:r>
              <a:rPr lang="ru-RU" sz="1800" smtClean="0"/>
              <a:t>В 0:28 при переходе с системы локального автоматического регулирования (ЛАР) на автоматический регулятор общей мощности (АР) оператор (СИУР) не смог удержать мощность реактора на заданном уровне, и мощность провалилась (тепловая до 30 МВт и нейтронная до нуля). </a:t>
            </a:r>
          </a:p>
          <a:p>
            <a:r>
              <a:rPr lang="ru-RU" sz="1800" smtClean="0"/>
              <a:t>В 1:23:04 начался эксперимент. </a:t>
            </a:r>
          </a:p>
          <a:p>
            <a:r>
              <a:rPr lang="ru-RU" sz="1800" smtClean="0"/>
              <a:t>В 1:23:39 зарегистрирован сигнал аварийной защиты АЗ-5 от нажатия кнопки на пульте оператора.</a:t>
            </a:r>
          </a:p>
          <a:p>
            <a:r>
              <a:rPr lang="ru-RU" sz="1800" smtClean="0"/>
              <a:t>1:23:47—1:23:50 реактор был полностью разрушен.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6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Виновные</a:t>
            </a:r>
            <a:endParaRPr lang="ru-RU" dirty="0"/>
          </a:p>
        </p:txBody>
      </p:sp>
      <p:sp>
        <p:nvSpPr>
          <p:cNvPr id="40962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825"/>
          </a:xfrm>
        </p:spPr>
        <p:txBody>
          <a:bodyPr/>
          <a:lstStyle/>
          <a:p>
            <a:r>
              <a:rPr lang="ru-RU" smtClean="0"/>
              <a:t>Государственная комиссия, сформированная в СССР для расследования причин катастрофы, и МАГАТЭ возложила основную ответственность за неё на оперативный персонал и руководство ЧАЭС.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124</TotalTime>
  <Words>1126</Words>
  <Application>Microsoft Office PowerPoint</Application>
  <PresentationFormat>Экран (4:3)</PresentationFormat>
  <Paragraphs>79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23</vt:i4>
      </vt:variant>
    </vt:vector>
  </HeadingPairs>
  <TitlesOfParts>
    <vt:vector size="37" baseType="lpstr">
      <vt:lpstr>Century Schoolbook</vt:lpstr>
      <vt:lpstr>Arial</vt:lpstr>
      <vt:lpstr>Wingdings</vt:lpstr>
      <vt:lpstr>Wingdings 2</vt:lpstr>
      <vt:lpstr>Calibri</vt:lpstr>
      <vt:lpstr>Times New Roman</vt:lpstr>
      <vt:lpstr>Эркер</vt:lpstr>
      <vt:lpstr>Специальное оформление</vt:lpstr>
      <vt:lpstr>Эркер</vt:lpstr>
      <vt:lpstr>Эркер</vt:lpstr>
      <vt:lpstr>Эркер</vt:lpstr>
      <vt:lpstr>Эркер</vt:lpstr>
      <vt:lpstr>Эркер</vt:lpstr>
      <vt:lpstr>Эркер</vt:lpstr>
      <vt:lpstr>ЧЕРНОБЫЛЬ. 25 ЛЕТ СПУСТЯ.</vt:lpstr>
      <vt:lpstr>Слайд 2</vt:lpstr>
      <vt:lpstr>ЖЕРТВЫ.</vt:lpstr>
      <vt:lpstr>РАСПОЛОЖЕНИЕ.</vt:lpstr>
      <vt:lpstr>АВАРИЯ</vt:lpstr>
      <vt:lpstr>Слайд 6</vt:lpstr>
      <vt:lpstr>ВЫБРОС РАДИОАКТИВНЫХ ВЕЩЕСТВ</vt:lpstr>
      <vt:lpstr>ХРОНОЛОГИЯ</vt:lpstr>
      <vt:lpstr>ВИНОВНЫЕ</vt:lpstr>
      <vt:lpstr>ПРИЧИНЫ</vt:lpstr>
      <vt:lpstr>ОСНОВНЫМИ ФАКТОРАМИ, ВНЕСШИМИ ВКЛАД В ВОЗНИКНОВЕНИЕ АВАРИИ, INSAG-7 СЧИТАЕТ СЛЕДУЮЩЕЕ:</vt:lpstr>
      <vt:lpstr>НЕДОСТАТКИ РЕАКТОРА.</vt:lpstr>
      <vt:lpstr> ОШИБКИ ОПЕРАТОРОВ.</vt:lpstr>
      <vt:lpstr>Слайд 14</vt:lpstr>
      <vt:lpstr>. ИСХОДНЫМИ СОБЫТИЯМИ АВАРИИ В ЭТОМ СЛУЧАЕ МОГУТ БЫТЬ:</vt:lpstr>
      <vt:lpstr>ВЕРСИИ АВАРИИ: </vt:lpstr>
      <vt:lpstr>ИНФОРМИРОВАНИЕ.</vt:lpstr>
      <vt:lpstr>ЛИКВИДАЦИЯ</vt:lpstr>
      <vt:lpstr>ЛИКВИДАТОРЫ.</vt:lpstr>
      <vt:lpstr>Слайд 20</vt:lpstr>
      <vt:lpstr>ДОЛГОВРЕМЕННЫЕ ПОСЛЕДСТВИЯ</vt:lpstr>
      <vt:lpstr>ДАЛЬНЕЙШАЯ СУДЬБА СТАНЦИИ.</vt:lpstr>
      <vt:lpstr>Слайд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Чернобыль. 25 лет спустя.</dc:title>
  <dc:creator>USER</dc:creator>
  <cp:lastModifiedBy>Сергей</cp:lastModifiedBy>
  <cp:revision>14</cp:revision>
  <dcterms:created xsi:type="dcterms:W3CDTF">2011-04-26T15:15:22Z</dcterms:created>
  <dcterms:modified xsi:type="dcterms:W3CDTF">2011-08-06T16:53:53Z</dcterms:modified>
</cp:coreProperties>
</file>